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0"/>
  </p:notesMasterIdLst>
  <p:sldIdLst>
    <p:sldId id="344" r:id="rId2"/>
    <p:sldId id="441" r:id="rId3"/>
    <p:sldId id="443" r:id="rId4"/>
    <p:sldId id="439" r:id="rId5"/>
    <p:sldId id="442" r:id="rId6"/>
    <p:sldId id="446" r:id="rId7"/>
    <p:sldId id="445" r:id="rId8"/>
    <p:sldId id="44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4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4" autoAdjust="0"/>
    <p:restoredTop sz="81628" autoAdjust="0"/>
  </p:normalViewPr>
  <p:slideViewPr>
    <p:cSldViewPr snapToGrid="0">
      <p:cViewPr varScale="1">
        <p:scale>
          <a:sx n="71" d="100"/>
          <a:sy n="71" d="100"/>
        </p:scale>
        <p:origin x="108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08BEEB-AF1D-4325-B4CF-C392CE335FCD}" type="datetimeFigureOut">
              <a:rPr lang="en-US" smtClean="0"/>
              <a:t>8/11/2021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1C05F1-86CB-4BDE-AA54-AE1940B145A2}" type="slidenum">
              <a:rPr lang="en-US" smtClean="0"/>
              <a:t>‹#›</a:t>
            </a:fld>
            <a:endParaRPr lang="en-US"/>
          </a:p>
        </p:txBody>
      </p:sp>
    </p:spTree>
    <p:extLst>
      <p:ext uri="{BB962C8B-B14F-4D97-AF65-F5344CB8AC3E}">
        <p14:creationId xmlns:p14="http://schemas.microsoft.com/office/powerpoint/2010/main" val="1550809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DC1C05F1-86CB-4BDE-AA54-AE1940B145A2}" type="slidenum">
              <a:rPr lang="en-US" smtClean="0"/>
              <a:t>5</a:t>
            </a:fld>
            <a:endParaRPr lang="en-US"/>
          </a:p>
        </p:txBody>
      </p:sp>
    </p:spTree>
    <p:extLst>
      <p:ext uri="{BB962C8B-B14F-4D97-AF65-F5344CB8AC3E}">
        <p14:creationId xmlns:p14="http://schemas.microsoft.com/office/powerpoint/2010/main" val="38981734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기본_제목 슬라이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7" name="내용 개체 틀 2"/>
          <p:cNvSpPr>
            <a:spLocks noGrp="1"/>
          </p:cNvSpPr>
          <p:nvPr>
            <p:ph idx="1" hasCustomPrompt="1"/>
          </p:nvPr>
        </p:nvSpPr>
        <p:spPr>
          <a:xfrm>
            <a:off x="336552" y="1039248"/>
            <a:ext cx="11614601" cy="5348768"/>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133"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1867"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600"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333"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0" name="Text Box 5"/>
          <p:cNvSpPr txBox="1">
            <a:spLocks noChangeArrowheads="1"/>
          </p:cNvSpPr>
          <p:nvPr/>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6"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9"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381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기본_본문_이미지_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9" name="내용 개체 틀 2"/>
          <p:cNvSpPr>
            <a:spLocks noGrp="1"/>
          </p:cNvSpPr>
          <p:nvPr>
            <p:ph idx="1" hasCustomPrompt="1"/>
          </p:nvPr>
        </p:nvSpPr>
        <p:spPr>
          <a:xfrm>
            <a:off x="336552" y="1039248"/>
            <a:ext cx="11614601" cy="1189496"/>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400"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2133"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867"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600"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1" name="Text Box 5"/>
          <p:cNvSpPr txBox="1">
            <a:spLocks noChangeArrowheads="1"/>
          </p:cNvSpPr>
          <p:nvPr userDrawn="1"/>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12"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2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간지">
    <p:spTree>
      <p:nvGrpSpPr>
        <p:cNvPr id="1" name=""/>
        <p:cNvGrpSpPr/>
        <p:nvPr/>
      </p:nvGrpSpPr>
      <p:grpSpPr>
        <a:xfrm>
          <a:off x="0" y="0"/>
          <a:ext cx="0" cy="0"/>
          <a:chOff x="0" y="0"/>
          <a:chExt cx="0" cy="0"/>
        </a:xfrm>
      </p:grpSpPr>
      <p:sp>
        <p:nvSpPr>
          <p:cNvPr id="5" name="제목 1"/>
          <p:cNvSpPr>
            <a:spLocks noGrp="1"/>
          </p:cNvSpPr>
          <p:nvPr>
            <p:ph type="title"/>
          </p:nvPr>
        </p:nvSpPr>
        <p:spPr>
          <a:xfrm>
            <a:off x="1487488" y="2780929"/>
            <a:ext cx="9217024" cy="1296144"/>
          </a:xfrm>
          <a:prstGeom prst="rect">
            <a:avLst/>
          </a:prstGeom>
        </p:spPr>
        <p:txBody>
          <a:bodyPr lIns="68572" tIns="34286" rIns="68572" bIns="34286" anchor="ctr" anchorCtr="0">
            <a:noAutofit/>
          </a:bodyPr>
          <a:lstStyle>
            <a:lvl1pPr algn="ctr">
              <a:defRPr sz="3733" b="1" baseline="0">
                <a:solidFill>
                  <a:schemeClr val="tx1">
                    <a:alpha val="99000"/>
                  </a:schemeClr>
                </a:solidFill>
                <a:latin typeface="맑은 고딕" pitchFamily="50" charset="-127"/>
                <a:ea typeface="맑은 고딕" pitchFamily="50" charset="-127"/>
              </a:defRPr>
            </a:lvl1pPr>
          </a:lstStyle>
          <a:p>
            <a:r>
              <a:rPr lang="ko-KR" altLang="en-US" dirty="0"/>
              <a:t>마스터 제목 스타일 편집</a:t>
            </a:r>
          </a:p>
        </p:txBody>
      </p:sp>
    </p:spTree>
    <p:extLst>
      <p:ext uri="{BB962C8B-B14F-4D97-AF65-F5344CB8AC3E}">
        <p14:creationId xmlns:p14="http://schemas.microsoft.com/office/powerpoint/2010/main" val="913279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sp>
        <p:nvSpPr>
          <p:cNvPr id="4" name="Rectangle 6"/>
          <p:cNvSpPr/>
          <p:nvPr/>
        </p:nvSpPr>
        <p:spPr>
          <a:xfrm>
            <a:off x="-1" y="1"/>
            <a:ext cx="12192001" cy="6866891"/>
          </a:xfrm>
          <a:prstGeom prst="rect">
            <a:avLst/>
          </a:prstGeom>
          <a:gradFill flip="none" rotWithShape="1">
            <a:gsLst>
              <a:gs pos="84000">
                <a:schemeClr val="bg1">
                  <a:lumMod val="100000"/>
                </a:schemeClr>
              </a:gs>
              <a:gs pos="100000">
                <a:schemeClr val="bg1">
                  <a:lumMod val="85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en-US" sz="2400">
              <a:solidFill>
                <a:prstClr val="white"/>
              </a:solidFill>
            </a:endParaRPr>
          </a:p>
        </p:txBody>
      </p:sp>
    </p:spTree>
    <p:extLst>
      <p:ext uri="{BB962C8B-B14F-4D97-AF65-F5344CB8AC3E}">
        <p14:creationId xmlns:p14="http://schemas.microsoft.com/office/powerpoint/2010/main" val="704720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35090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a:t>
            </a:r>
            <a:endParaRPr lang="en-MY" sz="2200" dirty="0">
              <a:solidFill>
                <a:srgbClr val="FFFFFF"/>
              </a:solidFill>
              <a:cs typeface="Titillium" charset="0"/>
            </a:endParaRPr>
          </a:p>
        </p:txBody>
      </p:sp>
    </p:spTree>
    <p:extLst>
      <p:ext uri="{BB962C8B-B14F-4D97-AF65-F5344CB8AC3E}">
        <p14:creationId xmlns:p14="http://schemas.microsoft.com/office/powerpoint/2010/main" val="15130577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5956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hf sldNum="0" hdr="0" ftr="0" dt="0"/>
  <p:txStyles>
    <p:titleStyle>
      <a:lvl1pPr algn="ctr" defTabSz="1125288" rtl="0" eaLnBrk="1" latinLnBrk="1" hangingPunct="1">
        <a:spcBef>
          <a:spcPct val="0"/>
        </a:spcBef>
        <a:buNone/>
        <a:defRPr sz="5467" kern="1200">
          <a:solidFill>
            <a:schemeClr val="tx1"/>
          </a:solidFill>
          <a:latin typeface="+mj-lt"/>
          <a:ea typeface="+mj-ea"/>
          <a:cs typeface="+mj-cs"/>
        </a:defRPr>
      </a:lvl1pPr>
    </p:titleStyle>
    <p:bodyStyle>
      <a:lvl1pPr marL="421983" indent="-421983" algn="l" defTabSz="1125288" rtl="0" eaLnBrk="1" latinLnBrk="1" hangingPunct="1">
        <a:spcBef>
          <a:spcPct val="20000"/>
        </a:spcBef>
        <a:buFont typeface="Arial" pitchFamily="34" charset="0"/>
        <a:buChar char="•"/>
        <a:defRPr sz="4000" kern="1200">
          <a:solidFill>
            <a:schemeClr val="tx1"/>
          </a:solidFill>
          <a:latin typeface="+mn-lt"/>
          <a:ea typeface="+mn-ea"/>
          <a:cs typeface="+mn-cs"/>
        </a:defRPr>
      </a:lvl1pPr>
      <a:lvl2pPr marL="914296" indent="-351653" algn="l" defTabSz="1125288" rtl="0" eaLnBrk="1" latinLnBrk="1" hangingPunct="1">
        <a:spcBef>
          <a:spcPct val="20000"/>
        </a:spcBef>
        <a:buFont typeface="Arial" pitchFamily="34" charset="0"/>
        <a:buChar char="–"/>
        <a:defRPr sz="3467" kern="1200">
          <a:solidFill>
            <a:schemeClr val="tx1"/>
          </a:solidFill>
          <a:latin typeface="+mn-lt"/>
          <a:ea typeface="+mn-ea"/>
          <a:cs typeface="+mn-cs"/>
        </a:defRPr>
      </a:lvl2pPr>
      <a:lvl3pPr marL="1406609" indent="-281322" algn="l" defTabSz="1125288" rtl="0" eaLnBrk="1" latinLnBrk="1" hangingPunct="1">
        <a:spcBef>
          <a:spcPct val="20000"/>
        </a:spcBef>
        <a:buFont typeface="Arial" pitchFamily="34" charset="0"/>
        <a:buChar char="•"/>
        <a:defRPr sz="2933" kern="1200">
          <a:solidFill>
            <a:schemeClr val="tx1"/>
          </a:solidFill>
          <a:latin typeface="+mn-lt"/>
          <a:ea typeface="+mn-ea"/>
          <a:cs typeface="+mn-cs"/>
        </a:defRPr>
      </a:lvl3pPr>
      <a:lvl4pPr marL="196925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4pPr>
      <a:lvl5pPr marL="2531897"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ko-KR"/>
      </a:defPPr>
      <a:lvl1pPr marL="0" algn="l" defTabSz="1125288" rtl="0" eaLnBrk="1" latinLnBrk="1" hangingPunct="1">
        <a:defRPr sz="2267" kern="1200">
          <a:solidFill>
            <a:schemeClr val="tx1"/>
          </a:solidFill>
          <a:latin typeface="+mn-lt"/>
          <a:ea typeface="+mn-ea"/>
          <a:cs typeface="+mn-cs"/>
        </a:defRPr>
      </a:lvl1pPr>
      <a:lvl2pPr marL="562645" algn="l" defTabSz="1125288" rtl="0" eaLnBrk="1" latinLnBrk="1" hangingPunct="1">
        <a:defRPr sz="2267" kern="1200">
          <a:solidFill>
            <a:schemeClr val="tx1"/>
          </a:solidFill>
          <a:latin typeface="+mn-lt"/>
          <a:ea typeface="+mn-ea"/>
          <a:cs typeface="+mn-cs"/>
        </a:defRPr>
      </a:lvl2pPr>
      <a:lvl3pPr marL="1125288" algn="l" defTabSz="1125288" rtl="0" eaLnBrk="1" latinLnBrk="1" hangingPunct="1">
        <a:defRPr sz="2267" kern="1200">
          <a:solidFill>
            <a:schemeClr val="tx1"/>
          </a:solidFill>
          <a:latin typeface="+mn-lt"/>
          <a:ea typeface="+mn-ea"/>
          <a:cs typeface="+mn-cs"/>
        </a:defRPr>
      </a:lvl3pPr>
      <a:lvl4pPr marL="1687931" algn="l" defTabSz="1125288" rtl="0" eaLnBrk="1" latinLnBrk="1" hangingPunct="1">
        <a:defRPr sz="2267" kern="1200">
          <a:solidFill>
            <a:schemeClr val="tx1"/>
          </a:solidFill>
          <a:latin typeface="+mn-lt"/>
          <a:ea typeface="+mn-ea"/>
          <a:cs typeface="+mn-cs"/>
        </a:defRPr>
      </a:lvl4pPr>
      <a:lvl5pPr marL="2250574" algn="l" defTabSz="1125288" rtl="0" eaLnBrk="1" latinLnBrk="1" hangingPunct="1">
        <a:defRPr sz="2267" kern="1200">
          <a:solidFill>
            <a:schemeClr val="tx1"/>
          </a:solidFill>
          <a:latin typeface="+mn-lt"/>
          <a:ea typeface="+mn-ea"/>
          <a:cs typeface="+mn-cs"/>
        </a:defRPr>
      </a:lvl5pPr>
      <a:lvl6pPr marL="2813219" algn="l" defTabSz="1125288" rtl="0" eaLnBrk="1" latinLnBrk="1" hangingPunct="1">
        <a:defRPr sz="2267" kern="1200">
          <a:solidFill>
            <a:schemeClr val="tx1"/>
          </a:solidFill>
          <a:latin typeface="+mn-lt"/>
          <a:ea typeface="+mn-ea"/>
          <a:cs typeface="+mn-cs"/>
        </a:defRPr>
      </a:lvl6pPr>
      <a:lvl7pPr marL="3375862" algn="l" defTabSz="1125288" rtl="0" eaLnBrk="1" latinLnBrk="1" hangingPunct="1">
        <a:defRPr sz="2267" kern="1200">
          <a:solidFill>
            <a:schemeClr val="tx1"/>
          </a:solidFill>
          <a:latin typeface="+mn-lt"/>
          <a:ea typeface="+mn-ea"/>
          <a:cs typeface="+mn-cs"/>
        </a:defRPr>
      </a:lvl7pPr>
      <a:lvl8pPr marL="3938506" algn="l" defTabSz="1125288" rtl="0" eaLnBrk="1" latinLnBrk="1" hangingPunct="1">
        <a:defRPr sz="2267" kern="1200">
          <a:solidFill>
            <a:schemeClr val="tx1"/>
          </a:solidFill>
          <a:latin typeface="+mn-lt"/>
          <a:ea typeface="+mn-ea"/>
          <a:cs typeface="+mn-cs"/>
        </a:defRPr>
      </a:lvl8pPr>
      <a:lvl9pPr marL="4501150" algn="l" defTabSz="1125288" rtl="0" eaLnBrk="1" latinLnBrk="1"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a:xfrm>
            <a:off x="616119" y="2920778"/>
            <a:ext cx="10593350" cy="1296144"/>
          </a:xfrm>
        </p:spPr>
        <p:txBody>
          <a:bodyPr/>
          <a:lstStyle/>
          <a:p>
            <a:r>
              <a:rPr lang="en-IN" dirty="0" smtClean="0"/>
              <a:t>Discussion on Seamless </a:t>
            </a:r>
            <a:r>
              <a:rPr lang="en-IN" dirty="0"/>
              <a:t>UE context recovery</a:t>
            </a:r>
            <a:br>
              <a:rPr lang="en-IN" dirty="0"/>
            </a:br>
            <a:r>
              <a:rPr lang="en-IN" dirty="0" smtClean="0"/>
              <a:t>(Samsung) </a:t>
            </a:r>
            <a:r>
              <a:rPr lang="en-IN" dirty="0"/>
              <a:t/>
            </a:r>
            <a:br>
              <a:rPr lang="en-IN" dirty="0"/>
            </a:br>
            <a:endParaRPr lang="en-IN" altLang="ko-KR" dirty="0"/>
          </a:p>
        </p:txBody>
      </p:sp>
      <p:sp>
        <p:nvSpPr>
          <p:cNvPr id="2" name="Rectangle 1"/>
          <p:cNvSpPr/>
          <p:nvPr/>
        </p:nvSpPr>
        <p:spPr>
          <a:xfrm>
            <a:off x="9859419" y="307496"/>
            <a:ext cx="1717137" cy="461665"/>
          </a:xfrm>
          <a:prstGeom prst="rect">
            <a:avLst/>
          </a:prstGeom>
        </p:spPr>
        <p:txBody>
          <a:bodyPr wrap="none">
            <a:spAutoFit/>
          </a:bodyPr>
          <a:lstStyle/>
          <a:p>
            <a:r>
              <a:rPr lang="en-IN" sz="2400" dirty="0"/>
              <a:t>S2-2106478</a:t>
            </a:r>
            <a:r>
              <a:rPr lang="en-IN" dirty="0"/>
              <a:t> </a:t>
            </a:r>
          </a:p>
        </p:txBody>
      </p:sp>
    </p:spTree>
    <p:extLst>
      <p:ext uri="{BB962C8B-B14F-4D97-AF65-F5344CB8AC3E}">
        <p14:creationId xmlns:p14="http://schemas.microsoft.com/office/powerpoint/2010/main" val="765545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u="sng" dirty="0"/>
              <a:t>Problem </a:t>
            </a:r>
            <a:r>
              <a:rPr lang="en-IN" u="sng" dirty="0" smtClean="0"/>
              <a:t>Statement#1:</a:t>
            </a:r>
            <a:endParaRPr lang="en-IN" u="sng" dirty="0"/>
          </a:p>
        </p:txBody>
      </p:sp>
      <p:sp>
        <p:nvSpPr>
          <p:cNvPr id="5" name="Content Placeholder 2"/>
          <p:cNvSpPr>
            <a:spLocks noGrp="1"/>
          </p:cNvSpPr>
          <p:nvPr>
            <p:ph idx="1"/>
          </p:nvPr>
        </p:nvSpPr>
        <p:spPr>
          <a:xfrm>
            <a:off x="120503" y="986612"/>
            <a:ext cx="11905650" cy="5091971"/>
          </a:xfrm>
        </p:spPr>
        <p:txBody>
          <a:bodyPr>
            <a:normAutofit/>
          </a:bodyPr>
          <a:lstStyle/>
          <a:p>
            <a:pPr marL="0" indent="0">
              <a:buNone/>
            </a:pPr>
            <a:r>
              <a:rPr lang="en-IN" sz="1600" dirty="0" smtClean="0"/>
              <a:t>For the events which needs only MM context deletion, the SM context and Application context is also deleted.  Example </a:t>
            </a:r>
            <a:r>
              <a:rPr lang="en-IN" sz="1600" dirty="0"/>
              <a:t>events that lead to </a:t>
            </a:r>
            <a:r>
              <a:rPr lang="en-IN" sz="1600" dirty="0" smtClean="0"/>
              <a:t>  MM </a:t>
            </a:r>
            <a:r>
              <a:rPr lang="en-IN" sz="1600" dirty="0"/>
              <a:t>context reset to occur:</a:t>
            </a:r>
          </a:p>
          <a:p>
            <a:pPr marL="768600" lvl="2" indent="-228600">
              <a:buClrTx/>
              <a:buFont typeface="+mj-lt"/>
              <a:buAutoNum type="arabicPeriod"/>
            </a:pPr>
            <a:r>
              <a:rPr lang="en-IN" altLang="ko-KR" sz="1200" dirty="0"/>
              <a:t>Silent reset at Modem </a:t>
            </a:r>
          </a:p>
          <a:p>
            <a:pPr marL="768600" lvl="2" indent="-228600">
              <a:buClrTx/>
              <a:buFont typeface="+mj-lt"/>
              <a:buAutoNum type="arabicPeriod"/>
            </a:pPr>
            <a:r>
              <a:rPr lang="en-IN" altLang="ko-KR" sz="1200" dirty="0"/>
              <a:t>Security patch updates</a:t>
            </a:r>
          </a:p>
          <a:p>
            <a:pPr marL="768600" lvl="2" indent="-228600">
              <a:buClrTx/>
              <a:buFont typeface="+mj-lt"/>
              <a:buAutoNum type="arabicPeriod"/>
            </a:pPr>
            <a:r>
              <a:rPr lang="en-IN" altLang="ko-KR" sz="1200" dirty="0"/>
              <a:t>OS upgrade </a:t>
            </a:r>
          </a:p>
          <a:p>
            <a:pPr marL="768600" lvl="2" indent="-228600">
              <a:buClrTx/>
              <a:buFont typeface="+mj-lt"/>
              <a:buAutoNum type="arabicPeriod"/>
            </a:pPr>
            <a:r>
              <a:rPr lang="en-IN" altLang="ko-KR" sz="1200" dirty="0"/>
              <a:t>Modem feature or system SW updates</a:t>
            </a:r>
          </a:p>
          <a:p>
            <a:pPr marL="768600" lvl="2" indent="-228600">
              <a:buClrTx/>
              <a:buFont typeface="+mj-lt"/>
              <a:buAutoNum type="arabicPeriod"/>
            </a:pPr>
            <a:r>
              <a:rPr lang="en-IN" altLang="ko-KR" sz="1200" dirty="0" smtClean="0"/>
              <a:t>Device </a:t>
            </a:r>
            <a:r>
              <a:rPr lang="en-IN" altLang="ko-KR" sz="1200" dirty="0"/>
              <a:t>reboot upon Modem setting changes via OMA-DM</a:t>
            </a:r>
          </a:p>
          <a:p>
            <a:pPr marL="768600" lvl="2" indent="-228600">
              <a:buClrTx/>
              <a:buFont typeface="+mj-lt"/>
              <a:buAutoNum type="arabicPeriod"/>
            </a:pPr>
            <a:r>
              <a:rPr lang="en-IN" altLang="ko-KR" sz="1200" dirty="0"/>
              <a:t>Network initiated Detach Request with “Re-Attach Required”</a:t>
            </a:r>
          </a:p>
          <a:p>
            <a:pPr marL="0" indent="0">
              <a:buNone/>
            </a:pPr>
            <a:endParaRPr lang="en-IN" sz="1200" dirty="0" smtClean="0"/>
          </a:p>
          <a:p>
            <a:pPr marL="0" indent="0">
              <a:buNone/>
            </a:pPr>
            <a:endParaRPr lang="en-IN" sz="1600" dirty="0"/>
          </a:p>
          <a:p>
            <a:pPr marL="0" indent="0">
              <a:buNone/>
            </a:pPr>
            <a:endParaRPr lang="en-IN" sz="1600" dirty="0" smtClean="0"/>
          </a:p>
          <a:p>
            <a:pPr marL="0" indent="0">
              <a:buNone/>
            </a:pPr>
            <a:endParaRPr lang="en-IN" sz="1600" dirty="0" smtClean="0"/>
          </a:p>
          <a:p>
            <a:pPr marL="0" indent="0">
              <a:buNone/>
            </a:pP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a:stretch>
            <a:fillRect/>
          </a:stretch>
        </p:blipFill>
        <p:spPr>
          <a:xfrm>
            <a:off x="5177032" y="3352888"/>
            <a:ext cx="6335188" cy="2725695"/>
          </a:xfrm>
          <a:prstGeom prst="rect">
            <a:avLst/>
          </a:prstGeom>
        </p:spPr>
      </p:pic>
      <p:sp>
        <p:nvSpPr>
          <p:cNvPr id="8" name="TextBox 7"/>
          <p:cNvSpPr txBox="1"/>
          <p:nvPr/>
        </p:nvSpPr>
        <p:spPr>
          <a:xfrm>
            <a:off x="349103" y="3115783"/>
            <a:ext cx="4441016" cy="2821285"/>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200" dirty="0" smtClean="0"/>
              <a:t>Device reboots </a:t>
            </a:r>
            <a:r>
              <a:rPr lang="en-IN" sz="1200" dirty="0"/>
              <a:t>(De-registration followed by Re-Registration): </a:t>
            </a:r>
            <a:endParaRPr lang="en-IN" sz="1200" dirty="0" smtClean="0"/>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a:t>
            </a:r>
            <a:r>
              <a:rPr lang="en-IN" sz="1200" dirty="0" smtClean="0"/>
              <a:t>Released</a:t>
            </a:r>
          </a:p>
          <a:p>
            <a:endParaRPr lang="en-IN" sz="1200" dirty="0"/>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Socket </a:t>
            </a:r>
            <a:r>
              <a:rPr lang="en-IN" sz="1200" dirty="0"/>
              <a:t>connections to APP servers </a:t>
            </a:r>
            <a:r>
              <a:rPr lang="en-IN" sz="1200" dirty="0" smtClean="0"/>
              <a:t>released</a:t>
            </a:r>
          </a:p>
          <a:p>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spTree>
    <p:extLst>
      <p:ext uri="{BB962C8B-B14F-4D97-AF65-F5344CB8AC3E}">
        <p14:creationId xmlns:p14="http://schemas.microsoft.com/office/powerpoint/2010/main" val="371112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IN" u="sng" dirty="0"/>
              <a:t>Problem </a:t>
            </a:r>
            <a:r>
              <a:rPr lang="en-IN" u="sng" dirty="0" smtClean="0"/>
              <a:t>Statement#1(</a:t>
            </a:r>
            <a:r>
              <a:rPr lang="en-IN" u="sng" dirty="0" err="1" smtClean="0"/>
              <a:t>contd</a:t>
            </a:r>
            <a:r>
              <a:rPr lang="en-IN" u="sng" dirty="0" smtClean="0"/>
              <a:t>):</a:t>
            </a:r>
            <a:endParaRPr lang="en-US" dirty="0"/>
          </a:p>
        </p:txBody>
      </p:sp>
      <p:sp>
        <p:nvSpPr>
          <p:cNvPr id="28" name="TextBox 27"/>
          <p:cNvSpPr txBox="1"/>
          <p:nvPr/>
        </p:nvSpPr>
        <p:spPr>
          <a:xfrm>
            <a:off x="252282" y="1105787"/>
            <a:ext cx="4441016" cy="2174954"/>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Released</a:t>
            </a:r>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Network </a:t>
            </a:r>
            <a:r>
              <a:rPr lang="en-IN" sz="1200" dirty="0"/>
              <a:t>Tunnels released</a:t>
            </a:r>
            <a:r>
              <a:rPr lang="en-IN" sz="1200" dirty="0" smtClean="0"/>
              <a:t>.</a:t>
            </a:r>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cxnSp>
        <p:nvCxnSpPr>
          <p:cNvPr id="29" name="Straight Connector 28"/>
          <p:cNvCxnSpPr/>
          <p:nvPr/>
        </p:nvCxnSpPr>
        <p:spPr>
          <a:xfrm flipV="1">
            <a:off x="43542" y="3690144"/>
            <a:ext cx="12192000" cy="240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77252" y="3785533"/>
            <a:ext cx="4516046" cy="2174954"/>
          </a:xfrm>
          <a:prstGeom prst="rect">
            <a:avLst/>
          </a:prstGeom>
        </p:spPr>
        <p:txBody>
          <a:bodyPr wrap="square">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sz="2000" dirty="0" smtClean="0">
                <a:solidFill>
                  <a:srgbClr val="0000FF"/>
                </a:solidFill>
              </a:rPr>
              <a:t>TO-BE (Solution)</a:t>
            </a:r>
            <a:endParaRPr lang="en-IN" sz="2000" dirty="0">
              <a:solidFill>
                <a:srgbClr val="0000FF"/>
              </a:solidFill>
            </a:endParaRPr>
          </a:p>
          <a:p>
            <a:pPr>
              <a:lnSpc>
                <a:spcPct val="150000"/>
              </a:lnSpc>
            </a:pPr>
            <a:r>
              <a:rPr lang="en-IN" sz="1400" b="1" dirty="0" smtClean="0"/>
              <a:t>Device </a:t>
            </a:r>
            <a:r>
              <a:rPr lang="en-IN" sz="1400" b="1" dirty="0"/>
              <a:t>Side:</a:t>
            </a:r>
          </a:p>
          <a:p>
            <a:pPr marL="228594" indent="-228594">
              <a:buFontTx/>
              <a:buChar char="-"/>
            </a:pPr>
            <a:r>
              <a:rPr lang="en-IN" sz="1200" dirty="0" smtClean="0"/>
              <a:t>Only MM context recovery steps are executed. </a:t>
            </a:r>
          </a:p>
          <a:p>
            <a:pPr marL="228594" indent="-228594">
              <a:buFontTx/>
              <a:buChar char="-"/>
            </a:pPr>
            <a:r>
              <a:rPr lang="en-IN" sz="1200" dirty="0" smtClean="0"/>
              <a:t>SM and App context is retained. </a:t>
            </a:r>
            <a:endParaRPr lang="en-IN" sz="1200" dirty="0"/>
          </a:p>
          <a:p>
            <a:pPr>
              <a:lnSpc>
                <a:spcPct val="150000"/>
              </a:lnSpc>
            </a:pPr>
            <a:r>
              <a:rPr lang="en-IN" sz="1400" b="1" dirty="0"/>
              <a:t>Network side:</a:t>
            </a:r>
          </a:p>
          <a:p>
            <a:pPr marL="228594" indent="-228594">
              <a:buFontTx/>
              <a:buChar char="-"/>
            </a:pPr>
            <a:r>
              <a:rPr lang="en-IN" sz="1200" dirty="0" smtClean="0"/>
              <a:t>MM </a:t>
            </a:r>
            <a:r>
              <a:rPr lang="en-IN" sz="1200" dirty="0"/>
              <a:t>context is </a:t>
            </a:r>
            <a:r>
              <a:rPr lang="en-IN" sz="1200" dirty="0" smtClean="0"/>
              <a:t>recovered without impacting SM context.</a:t>
            </a:r>
            <a:endParaRPr lang="en-IN" sz="1200" dirty="0"/>
          </a:p>
          <a:p>
            <a:pPr marL="228594" indent="-228594">
              <a:buFontTx/>
              <a:buChar char="-"/>
            </a:pPr>
            <a:r>
              <a:rPr lang="en-IN" sz="1200" dirty="0" smtClean="0"/>
              <a:t>No impact to APP context.</a:t>
            </a:r>
            <a:endParaRPr lang="en-IN" sz="1200" dirty="0"/>
          </a:p>
          <a:p>
            <a:r>
              <a:rPr lang="en-IN" sz="1400" b="1" dirty="0" smtClean="0"/>
              <a:t>Impacted </a:t>
            </a:r>
            <a:r>
              <a:rPr lang="en-IN" sz="1400" b="1" dirty="0"/>
              <a:t>nodes:</a:t>
            </a:r>
            <a:r>
              <a:rPr lang="en-IN" sz="1400" dirty="0"/>
              <a:t> </a:t>
            </a:r>
            <a:r>
              <a:rPr lang="en-IN" sz="1200" dirty="0">
                <a:solidFill>
                  <a:srgbClr val="FF0000"/>
                </a:solidFill>
              </a:rPr>
              <a:t>UE, </a:t>
            </a:r>
            <a:r>
              <a:rPr lang="en-IN" sz="1200" dirty="0" smtClean="0">
                <a:solidFill>
                  <a:srgbClr val="FF0000"/>
                </a:solidFill>
              </a:rPr>
              <a:t>AMF</a:t>
            </a:r>
            <a:endParaRPr lang="en-IN" sz="1067" dirty="0">
              <a:solidFill>
                <a:srgbClr val="FF0000"/>
              </a:solidFill>
            </a:endParaRPr>
          </a:p>
        </p:txBody>
      </p:sp>
      <p:pic>
        <p:nvPicPr>
          <p:cNvPr id="31" name="Picture 30"/>
          <p:cNvPicPr>
            <a:picLocks noChangeAspect="1"/>
          </p:cNvPicPr>
          <p:nvPr/>
        </p:nvPicPr>
        <p:blipFill>
          <a:blip r:embed="rId3"/>
          <a:stretch>
            <a:fillRect/>
          </a:stretch>
        </p:blipFill>
        <p:spPr>
          <a:xfrm>
            <a:off x="4977068" y="905427"/>
            <a:ext cx="6335188" cy="2725695"/>
          </a:xfrm>
          <a:prstGeom prst="rect">
            <a:avLst/>
          </a:prstGeom>
        </p:spPr>
      </p:pic>
      <p:pic>
        <p:nvPicPr>
          <p:cNvPr id="3" name="Picture 2"/>
          <p:cNvPicPr>
            <a:picLocks noChangeAspect="1"/>
          </p:cNvPicPr>
          <p:nvPr/>
        </p:nvPicPr>
        <p:blipFill>
          <a:blip r:embed="rId4"/>
          <a:stretch>
            <a:fillRect/>
          </a:stretch>
        </p:blipFill>
        <p:spPr>
          <a:xfrm>
            <a:off x="4977068" y="3838092"/>
            <a:ext cx="6335188" cy="2383270"/>
          </a:xfrm>
          <a:prstGeom prst="rect">
            <a:avLst/>
          </a:prstGeom>
        </p:spPr>
      </p:pic>
    </p:spTree>
    <p:extLst>
      <p:ext uri="{BB962C8B-B14F-4D97-AF65-F5344CB8AC3E}">
        <p14:creationId xmlns:p14="http://schemas.microsoft.com/office/powerpoint/2010/main" val="45983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Signalling per UE during re-registration.</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grpSp>
        <p:nvGrpSpPr>
          <p:cNvPr id="8" name="Group 7"/>
          <p:cNvGrpSpPr/>
          <p:nvPr/>
        </p:nvGrpSpPr>
        <p:grpSpPr>
          <a:xfrm>
            <a:off x="261258" y="1023514"/>
            <a:ext cx="11573691" cy="5400690"/>
            <a:chOff x="160457" y="892885"/>
            <a:chExt cx="12031543" cy="6376714"/>
          </a:xfrm>
        </p:grpSpPr>
        <p:pic>
          <p:nvPicPr>
            <p:cNvPr id="9" name="Picture 8"/>
            <p:cNvPicPr>
              <a:picLocks noChangeAspect="1"/>
            </p:cNvPicPr>
            <p:nvPr/>
          </p:nvPicPr>
          <p:blipFill>
            <a:blip r:embed="rId3"/>
            <a:stretch>
              <a:fillRect/>
            </a:stretch>
          </p:blipFill>
          <p:spPr>
            <a:xfrm>
              <a:off x="160457" y="968189"/>
              <a:ext cx="3583200" cy="5013064"/>
            </a:xfrm>
            <a:prstGeom prst="rect">
              <a:avLst/>
            </a:prstGeom>
          </p:spPr>
        </p:pic>
        <p:pic>
          <p:nvPicPr>
            <p:cNvPr id="10" name="Picture 9"/>
            <p:cNvPicPr>
              <a:picLocks noChangeAspect="1"/>
            </p:cNvPicPr>
            <p:nvPr/>
          </p:nvPicPr>
          <p:blipFill>
            <a:blip r:embed="rId4"/>
            <a:stretch>
              <a:fillRect/>
            </a:stretch>
          </p:blipFill>
          <p:spPr>
            <a:xfrm>
              <a:off x="4054216" y="968189"/>
              <a:ext cx="3847270" cy="5152913"/>
            </a:xfrm>
            <a:prstGeom prst="rect">
              <a:avLst/>
            </a:prstGeom>
          </p:spPr>
        </p:pic>
        <p:cxnSp>
          <p:nvCxnSpPr>
            <p:cNvPr id="11" name="Straight Connector 10"/>
            <p:cNvCxnSpPr/>
            <p:nvPr/>
          </p:nvCxnSpPr>
          <p:spPr>
            <a:xfrm>
              <a:off x="3879154" y="892885"/>
              <a:ext cx="8959"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081032" y="892885"/>
              <a:ext cx="50586"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97916" y="6215743"/>
              <a:ext cx="3039941" cy="617777"/>
            </a:xfrm>
            <a:prstGeom prst="rect">
              <a:avLst/>
            </a:prstGeom>
            <a:noFill/>
          </p:spPr>
          <p:txBody>
            <a:bodyPr wrap="square" rtlCol="0">
              <a:spAutoFit/>
            </a:bodyPr>
            <a:lstStyle/>
            <a:p>
              <a:r>
                <a:rPr lang="en-IN" sz="1400" dirty="0" smtClean="0"/>
                <a:t>MM Signalling:: </a:t>
              </a:r>
              <a:r>
                <a:rPr lang="en-GB" sz="1400" dirty="0"/>
                <a:t>Figure 4.2.2.2.2-1: Registration </a:t>
              </a:r>
              <a:r>
                <a:rPr lang="en-GB" sz="1400" dirty="0" smtClean="0"/>
                <a:t>procedure(23.502)</a:t>
              </a:r>
              <a:endParaRPr lang="en-IN" sz="1400" dirty="0"/>
            </a:p>
          </p:txBody>
        </p:sp>
        <p:sp>
          <p:nvSpPr>
            <p:cNvPr id="14" name="TextBox 13"/>
            <p:cNvSpPr txBox="1"/>
            <p:nvPr/>
          </p:nvSpPr>
          <p:spPr>
            <a:xfrm>
              <a:off x="4240299" y="6230834"/>
              <a:ext cx="3661187" cy="872157"/>
            </a:xfrm>
            <a:prstGeom prst="rect">
              <a:avLst/>
            </a:prstGeom>
            <a:noFill/>
          </p:spPr>
          <p:txBody>
            <a:bodyPr wrap="square" rtlCol="0">
              <a:spAutoFit/>
            </a:bodyPr>
            <a:lstStyle/>
            <a:p>
              <a:r>
                <a:rPr lang="en-IN" sz="1400" dirty="0" smtClean="0"/>
                <a:t>X * (SM Signalling per UE:: </a:t>
              </a:r>
              <a:r>
                <a:rPr lang="en-GB" sz="1400" dirty="0"/>
                <a:t>Figure 4.3.2.2.1-1</a:t>
              </a:r>
              <a:r>
                <a:rPr lang="en-GB" sz="1400" dirty="0" smtClean="0"/>
                <a:t>: </a:t>
              </a:r>
              <a:r>
                <a:rPr lang="en-GB" sz="1400" dirty="0"/>
                <a:t>PDU Session Establishment </a:t>
              </a:r>
              <a:r>
                <a:rPr lang="en-GB" sz="1400" dirty="0" smtClean="0"/>
                <a:t>(23.502))</a:t>
              </a:r>
            </a:p>
            <a:p>
              <a:endParaRPr lang="en-IN" sz="1400" dirty="0"/>
            </a:p>
          </p:txBody>
        </p:sp>
        <p:pic>
          <p:nvPicPr>
            <p:cNvPr id="15" name="Picture 14"/>
            <p:cNvPicPr>
              <a:picLocks noChangeAspect="1"/>
            </p:cNvPicPr>
            <p:nvPr/>
          </p:nvPicPr>
          <p:blipFill>
            <a:blip r:embed="rId5"/>
            <a:stretch>
              <a:fillRect/>
            </a:stretch>
          </p:blipFill>
          <p:spPr>
            <a:xfrm>
              <a:off x="8235948" y="968189"/>
              <a:ext cx="3811618" cy="4071897"/>
            </a:xfrm>
            <a:prstGeom prst="rect">
              <a:avLst/>
            </a:prstGeom>
          </p:spPr>
        </p:pic>
        <p:sp>
          <p:nvSpPr>
            <p:cNvPr id="16" name="Rectangle 15"/>
            <p:cNvSpPr/>
            <p:nvPr/>
          </p:nvSpPr>
          <p:spPr>
            <a:xfrm>
              <a:off x="8477583" y="6215743"/>
              <a:ext cx="3714417" cy="1053856"/>
            </a:xfrm>
            <a:prstGeom prst="rect">
              <a:avLst/>
            </a:prstGeom>
          </p:spPr>
          <p:txBody>
            <a:bodyPr wrap="square">
              <a:spAutoFit/>
            </a:bodyPr>
            <a:lstStyle/>
            <a:p>
              <a:pPr>
                <a:spcAft>
                  <a:spcPts val="1200"/>
                </a:spcAft>
              </a:pPr>
              <a:r>
                <a:rPr lang="en-IN" sz="1400" dirty="0"/>
                <a:t>Y * </a:t>
              </a:r>
              <a:r>
                <a:rPr lang="en-IN" sz="1400" dirty="0" smtClean="0"/>
                <a:t>(</a:t>
              </a:r>
              <a:r>
                <a:rPr lang="en-GB" sz="1400" dirty="0" smtClean="0"/>
                <a:t>Application signalling per UE::Figure </a:t>
              </a:r>
              <a:r>
                <a:rPr lang="en-GB" sz="1400" dirty="0"/>
                <a:t>5.1: </a:t>
              </a:r>
              <a:r>
                <a:rPr lang="en-GB" sz="1400" dirty="0" smtClean="0"/>
                <a:t>IMS Registration </a:t>
              </a:r>
              <a:r>
                <a:rPr lang="en-IN" sz="1400" dirty="0" smtClean="0"/>
                <a:t>(23.228</a:t>
              </a:r>
              <a:r>
                <a:rPr lang="en-GB" sz="1400" dirty="0" smtClean="0"/>
                <a:t>)</a:t>
              </a:r>
              <a:endParaRPr lang="en-GB" sz="1400" dirty="0"/>
            </a:p>
            <a:p>
              <a:pPr>
                <a:spcAft>
                  <a:spcPts val="1200"/>
                </a:spcAft>
              </a:pPr>
              <a:endParaRPr lang="en-IN" sz="1400" dirty="0"/>
            </a:p>
          </p:txBody>
        </p:sp>
      </p:grpSp>
    </p:spTree>
    <p:extLst>
      <p:ext uri="{BB962C8B-B14F-4D97-AF65-F5344CB8AC3E}">
        <p14:creationId xmlns:p14="http://schemas.microsoft.com/office/powerpoint/2010/main" val="3271344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Observations in legacy handling.</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3"/>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8"/>
            <a:ext cx="11905650" cy="4978759"/>
          </a:xfrm>
        </p:spPr>
        <p:txBody>
          <a:bodyPr>
            <a:normAutofit/>
          </a:bodyPr>
          <a:lstStyle/>
          <a:p>
            <a:pPr marL="0" indent="0">
              <a:spcBef>
                <a:spcPts val="0"/>
              </a:spcBef>
              <a:spcAft>
                <a:spcPts val="0"/>
              </a:spcAft>
              <a:buNone/>
            </a:pPr>
            <a:r>
              <a:rPr lang="en-IN" sz="1600" b="1" dirty="0" smtClean="0"/>
              <a:t>1) Signalling overload: </a:t>
            </a:r>
          </a:p>
          <a:p>
            <a:pPr marL="0" indent="0">
              <a:spcBef>
                <a:spcPts val="0"/>
              </a:spcBef>
              <a:spcAft>
                <a:spcPts val="0"/>
              </a:spcAft>
              <a:buNone/>
            </a:pPr>
            <a:r>
              <a:rPr lang="en-IN" sz="1200" dirty="0" smtClean="0"/>
              <a:t>Lets take event binary upgrades as an example. Today when UE is required to perform upgrades. Following steps are executed:</a:t>
            </a:r>
          </a:p>
          <a:p>
            <a:pPr marL="645935" lvl="1" indent="-342900">
              <a:spcBef>
                <a:spcPts val="0"/>
              </a:spcBef>
              <a:spcAft>
                <a:spcPts val="0"/>
              </a:spcAft>
              <a:buFont typeface="+mj-lt"/>
              <a:buAutoNum type="arabicPeriod"/>
            </a:pPr>
            <a:r>
              <a:rPr lang="en-IN" sz="1200" dirty="0" smtClean="0"/>
              <a:t>Binary is pushed in the UE.</a:t>
            </a:r>
          </a:p>
          <a:p>
            <a:pPr marL="645935" lvl="1" indent="-342900">
              <a:spcBef>
                <a:spcPts val="0"/>
              </a:spcBef>
              <a:spcAft>
                <a:spcPts val="0"/>
              </a:spcAft>
              <a:buFont typeface="+mj-lt"/>
              <a:buAutoNum type="arabicPeriod"/>
            </a:pPr>
            <a:r>
              <a:rPr lang="en-IN" sz="1200" dirty="0" smtClean="0"/>
              <a:t>UE performs detach procedure. UE and Network looses MM context, SM context, All the application context.</a:t>
            </a:r>
          </a:p>
          <a:p>
            <a:pPr marL="645935" lvl="1" indent="-342900">
              <a:spcBef>
                <a:spcPts val="0"/>
              </a:spcBef>
              <a:spcAft>
                <a:spcPts val="0"/>
              </a:spcAft>
              <a:buFont typeface="+mj-lt"/>
              <a:buAutoNum type="arabicPeriod"/>
            </a:pPr>
            <a:r>
              <a:rPr lang="en-IN" sz="1200" dirty="0" smtClean="0"/>
              <a:t>UE installs the binary. </a:t>
            </a:r>
          </a:p>
          <a:p>
            <a:pPr marL="645935" lvl="1" indent="-342900">
              <a:spcBef>
                <a:spcPts val="0"/>
              </a:spcBef>
              <a:spcAft>
                <a:spcPts val="0"/>
              </a:spcAft>
              <a:buFont typeface="+mj-lt"/>
              <a:buAutoNum type="arabicPeriod"/>
            </a:pPr>
            <a:r>
              <a:rPr lang="en-IN" sz="1200" dirty="0" smtClean="0"/>
              <a:t>UE performs attach procedure.  Performs MM signalling and get the MM context, Performs SM signalling for each PDU session and creates SM context, Perform all Applications signalling and create the Application level context. </a:t>
            </a:r>
          </a:p>
          <a:p>
            <a:pPr marL="0" indent="0">
              <a:lnSpc>
                <a:spcPct val="100000"/>
              </a:lnSpc>
              <a:spcBef>
                <a:spcPts val="0"/>
              </a:spcBef>
              <a:spcAft>
                <a:spcPts val="0"/>
              </a:spcAft>
              <a:buNone/>
            </a:pPr>
            <a:r>
              <a:rPr lang="en-IN" sz="1200" b="1" i="1" dirty="0" smtClean="0"/>
              <a:t>As seen in previous slide</a:t>
            </a:r>
            <a:r>
              <a:rPr lang="en-IN" sz="1200" i="1" dirty="0" smtClean="0"/>
              <a:t>, i.e. Total signalling per UE </a:t>
            </a:r>
            <a:r>
              <a:rPr lang="en-IN" sz="1200" dirty="0" smtClean="0"/>
              <a:t>=  MM signalling + </a:t>
            </a:r>
            <a:r>
              <a:rPr lang="en-IN" sz="1200" dirty="0"/>
              <a:t>X</a:t>
            </a:r>
            <a:r>
              <a:rPr lang="en-IN" sz="1200" dirty="0" smtClean="0"/>
              <a:t> * (SM signalling) + Y * (App level signalling)</a:t>
            </a:r>
          </a:p>
          <a:p>
            <a:pPr marL="0" indent="0">
              <a:lnSpc>
                <a:spcPct val="100000"/>
              </a:lnSpc>
              <a:spcBef>
                <a:spcPts val="0"/>
              </a:spcBef>
              <a:spcAft>
                <a:spcPts val="0"/>
              </a:spcAft>
              <a:buNone/>
            </a:pPr>
            <a:r>
              <a:rPr lang="en-IN" sz="1200" dirty="0" smtClean="0"/>
              <a:t>X= </a:t>
            </a:r>
            <a:r>
              <a:rPr lang="en-IN" sz="1200" dirty="0"/>
              <a:t>Number of PDU sessions </a:t>
            </a:r>
            <a:r>
              <a:rPr lang="en-IN" sz="1200" dirty="0" smtClean="0"/>
              <a:t>active before upgrade. </a:t>
            </a:r>
          </a:p>
          <a:p>
            <a:pPr marL="0" indent="0">
              <a:lnSpc>
                <a:spcPct val="100000"/>
              </a:lnSpc>
              <a:spcBef>
                <a:spcPts val="0"/>
              </a:spcBef>
              <a:spcAft>
                <a:spcPts val="0"/>
              </a:spcAft>
              <a:buNone/>
            </a:pPr>
            <a:r>
              <a:rPr lang="en-IN" sz="1200" dirty="0" smtClean="0"/>
              <a:t>Y= </a:t>
            </a:r>
            <a:r>
              <a:rPr lang="en-IN" sz="1200" dirty="0"/>
              <a:t>Number of Application </a:t>
            </a:r>
            <a:endParaRPr lang="en-IN" sz="1200" dirty="0" smtClean="0"/>
          </a:p>
          <a:p>
            <a:pPr marL="0" indent="0">
              <a:lnSpc>
                <a:spcPct val="100000"/>
              </a:lnSpc>
              <a:spcBef>
                <a:spcPts val="0"/>
              </a:spcBef>
              <a:spcAft>
                <a:spcPts val="0"/>
              </a:spcAft>
              <a:buNone/>
            </a:pPr>
            <a:endParaRPr lang="en-IN" sz="1200" dirty="0" smtClean="0"/>
          </a:p>
          <a:p>
            <a:pPr marL="0" indent="0">
              <a:lnSpc>
                <a:spcPct val="100000"/>
              </a:lnSpc>
              <a:spcBef>
                <a:spcPts val="0"/>
              </a:spcBef>
              <a:spcAft>
                <a:spcPts val="0"/>
              </a:spcAft>
              <a:buNone/>
            </a:pPr>
            <a:r>
              <a:rPr lang="en-IN" sz="1200" dirty="0" smtClean="0"/>
              <a:t>Total signalling on the network = </a:t>
            </a:r>
            <a:r>
              <a:rPr lang="en-IN" sz="1200" i="1" dirty="0"/>
              <a:t>Total signalling per UE </a:t>
            </a:r>
            <a:r>
              <a:rPr lang="en-IN" sz="1200" dirty="0" smtClean="0"/>
              <a:t>* Number of UEs facing an event.</a:t>
            </a:r>
          </a:p>
          <a:p>
            <a:pPr marL="0" indent="0">
              <a:buNone/>
            </a:pPr>
            <a:endParaRPr lang="en-IN" sz="1600" b="1" dirty="0" smtClean="0"/>
          </a:p>
          <a:p>
            <a:pPr marL="0" indent="0">
              <a:buNone/>
            </a:pPr>
            <a:r>
              <a:rPr lang="en-IN" sz="1600" b="1" dirty="0" smtClean="0"/>
              <a:t>2) </a:t>
            </a:r>
            <a:r>
              <a:rPr lang="en-US" altLang="ko-KR" sz="1600" b="1" dirty="0"/>
              <a:t>Communication of internal 3GPP system aspects to 3rd party applications</a:t>
            </a:r>
            <a:r>
              <a:rPr lang="en-IN" altLang="ko-KR" sz="1600" b="1" dirty="0"/>
              <a:t>:</a:t>
            </a:r>
          </a:p>
          <a:p>
            <a:pPr marL="0" indent="0">
              <a:lnSpc>
                <a:spcPct val="100000"/>
              </a:lnSpc>
              <a:spcBef>
                <a:spcPts val="0"/>
              </a:spcBef>
              <a:spcAft>
                <a:spcPts val="0"/>
              </a:spcAft>
              <a:buNone/>
            </a:pPr>
            <a:r>
              <a:rPr lang="en-GB" altLang="ko-KR" sz="1200" dirty="0"/>
              <a:t>Whenever a reset of MM layer occurs </a:t>
            </a:r>
            <a:r>
              <a:rPr lang="en-GB" altLang="ko-KR" sz="1200" u="sng" dirty="0" smtClean="0"/>
              <a:t>for example due to silent restart at the UE or NF restart</a:t>
            </a:r>
            <a:r>
              <a:rPr lang="en-GB" altLang="ko-KR" sz="1200" dirty="0" smtClean="0"/>
              <a:t> in </a:t>
            </a:r>
            <a:r>
              <a:rPr lang="en-GB" altLang="ko-KR" sz="1200" dirty="0"/>
              <a:t>3GPP system, it is instantly communicated all the way up to the application layer, because IP address allocated to the UE is also lost. In 5GS, with increasing verticals expected to get integrated with 3GPP system and various deployment models, such communication of internal aspects in the 3GPP system </a:t>
            </a:r>
            <a:r>
              <a:rPr lang="en-GB" altLang="ko-KR" sz="1200" dirty="0" smtClean="0"/>
              <a:t>to those </a:t>
            </a:r>
            <a:r>
              <a:rPr lang="en-GB" altLang="ko-KR" sz="1200" dirty="0"/>
              <a:t>3rd party applications/verticals is not desirable. </a:t>
            </a:r>
            <a:r>
              <a:rPr lang="en-GB" altLang="ko-KR" sz="1200" u="sng" dirty="0"/>
              <a:t>This may lead to a situation where such 3</a:t>
            </a:r>
            <a:r>
              <a:rPr lang="en-GB" altLang="ko-KR" sz="1200" u="sng" baseline="30000" dirty="0"/>
              <a:t>rd</a:t>
            </a:r>
            <a:r>
              <a:rPr lang="en-GB" altLang="ko-KR" sz="1200" u="sng" dirty="0"/>
              <a:t> party applications interacting with multiple operators are able to rank the quality of serving </a:t>
            </a:r>
            <a:r>
              <a:rPr lang="en-GB" altLang="ko-KR" sz="1200" u="sng" dirty="0" smtClean="0"/>
              <a:t>operator, </a:t>
            </a:r>
            <a:r>
              <a:rPr lang="en-GB" altLang="ko-KR" sz="1200" u="sng" dirty="0"/>
              <a:t>resulting </a:t>
            </a:r>
            <a:r>
              <a:rPr lang="en-GB" altLang="ko-KR" sz="1200" u="sng" dirty="0" smtClean="0"/>
              <a:t>in unintended </a:t>
            </a:r>
            <a:r>
              <a:rPr lang="en-GB" altLang="ko-KR" sz="1200" u="sng" dirty="0"/>
              <a:t>consequences for the serving operators.</a:t>
            </a:r>
            <a:r>
              <a:rPr lang="en-GB" altLang="ko-KR" sz="1200" b="1" dirty="0"/>
              <a:t> </a:t>
            </a:r>
            <a:r>
              <a:rPr lang="en-GB" altLang="ko-KR" sz="1200" b="1" dirty="0" smtClean="0"/>
              <a:t>Thus study aims for application unaware UE context recovery.</a:t>
            </a:r>
          </a:p>
          <a:p>
            <a:pPr marL="0" indent="0">
              <a:lnSpc>
                <a:spcPct val="100000"/>
              </a:lnSpc>
              <a:spcBef>
                <a:spcPts val="0"/>
              </a:spcBef>
              <a:spcAft>
                <a:spcPts val="0"/>
              </a:spcAft>
              <a:buNone/>
            </a:pPr>
            <a:endParaRPr lang="en-GB" altLang="ko-KR" sz="1600" b="1" dirty="0" smtClean="0"/>
          </a:p>
          <a:p>
            <a:pPr marL="0" indent="0">
              <a:lnSpc>
                <a:spcPct val="100000"/>
              </a:lnSpc>
              <a:spcBef>
                <a:spcPts val="0"/>
              </a:spcBef>
              <a:spcAft>
                <a:spcPts val="0"/>
              </a:spcAft>
              <a:buNone/>
            </a:pPr>
            <a:r>
              <a:rPr lang="en-GB" altLang="ko-KR" sz="1600" b="1" dirty="0" smtClean="0"/>
              <a:t>3) </a:t>
            </a:r>
            <a:r>
              <a:rPr lang="en-GB" altLang="ko-KR" sz="1600" b="1" dirty="0"/>
              <a:t>The service re-activation time is increased. </a:t>
            </a:r>
          </a:p>
          <a:p>
            <a:pPr marL="0" indent="0">
              <a:lnSpc>
                <a:spcPct val="100000"/>
              </a:lnSpc>
              <a:spcBef>
                <a:spcPts val="0"/>
              </a:spcBef>
              <a:spcAft>
                <a:spcPts val="0"/>
              </a:spcAft>
              <a:buNone/>
            </a:pPr>
            <a:r>
              <a:rPr lang="en-GB" altLang="ko-KR" sz="1200" dirty="0"/>
              <a:t>Within the current 3GPP system, the MM context reset recovery procedure involves first, the re-establishment of MM context, followed by SM context re-establishment, and then re-establishment of application layer instead of simply recovering MM context alone. This leads to comparative delays in re-establishing the application sessions. If those applications are time sensitive applications any delay in re-establishing the application layer sessions is not desirable</a:t>
            </a:r>
            <a:r>
              <a:rPr lang="en-GB" altLang="ko-KR" sz="1200" dirty="0" smtClean="0"/>
              <a:t>.</a:t>
            </a:r>
          </a:p>
          <a:p>
            <a:pPr marL="0" indent="0">
              <a:buNone/>
            </a:pPr>
            <a:endParaRPr lang="en-US" altLang="ko-KR" sz="1600" dirty="0" smtClean="0"/>
          </a:p>
          <a:p>
            <a:pPr marL="0" indent="0">
              <a:lnSpc>
                <a:spcPct val="100000"/>
              </a:lnSpc>
              <a:spcBef>
                <a:spcPts val="0"/>
              </a:spcBef>
              <a:spcAft>
                <a:spcPts val="0"/>
              </a:spcAft>
              <a:buNone/>
            </a:pPr>
            <a:endParaRPr lang="en-IN" altLang="ko-KR" sz="1100" dirty="0"/>
          </a:p>
          <a:p>
            <a:pPr marL="0" indent="0">
              <a:lnSpc>
                <a:spcPct val="100000"/>
              </a:lnSpc>
              <a:spcBef>
                <a:spcPts val="0"/>
              </a:spcBef>
              <a:spcAft>
                <a:spcPts val="0"/>
              </a:spcAft>
              <a:buNone/>
            </a:pPr>
            <a:endParaRPr lang="en-IN" altLang="ko-KR" b="1" dirty="0"/>
          </a:p>
          <a:p>
            <a:pPr marL="0" indent="0">
              <a:lnSpc>
                <a:spcPct val="100000"/>
              </a:lnSpc>
              <a:spcBef>
                <a:spcPts val="0"/>
              </a:spcBef>
              <a:spcAft>
                <a:spcPts val="0"/>
              </a:spcAft>
              <a:buNone/>
            </a:pPr>
            <a:endParaRPr lang="en-IN" altLang="ko-KR" sz="1600" dirty="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12294236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557938" y="1861457"/>
            <a:ext cx="3550023" cy="258234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pic>
        <p:nvPicPr>
          <p:cNvPr id="1026" name="Picture 2" descr="Samsung Galaxy A8 Star Price in India, Full Specs (29th July 2021) |  91mobiles.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5038" y="4102082"/>
            <a:ext cx="511925" cy="6834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21230" y="1861456"/>
            <a:ext cx="1496336"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Server</a:t>
            </a:r>
          </a:p>
        </p:txBody>
      </p:sp>
      <p:sp>
        <p:nvSpPr>
          <p:cNvPr id="5" name="Rectangle 4"/>
          <p:cNvSpPr/>
          <p:nvPr/>
        </p:nvSpPr>
        <p:spPr>
          <a:xfrm>
            <a:off x="3987629" y="1861457"/>
            <a:ext cx="1488142"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Operator</a:t>
            </a:r>
            <a:endParaRPr lang="en-IN" sz="1300" b="1" dirty="0">
              <a:solidFill>
                <a:schemeClr val="tx1"/>
              </a:solidFill>
            </a:endParaRPr>
          </a:p>
        </p:txBody>
      </p:sp>
      <p:sp>
        <p:nvSpPr>
          <p:cNvPr id="7" name="TextBox 6"/>
          <p:cNvSpPr txBox="1"/>
          <p:nvPr/>
        </p:nvSpPr>
        <p:spPr>
          <a:xfrm>
            <a:off x="6478024" y="1524000"/>
            <a:ext cx="4962862" cy="4308872"/>
          </a:xfrm>
          <a:prstGeom prst="rect">
            <a:avLst/>
          </a:prstGeom>
          <a:noFill/>
        </p:spPr>
        <p:txBody>
          <a:bodyPr wrap="square" rtlCol="0">
            <a:spAutoFit/>
          </a:bodyPr>
          <a:lstStyle/>
          <a:p>
            <a:pPr marL="342900" indent="-342900">
              <a:buAutoNum type="arabicPeriod"/>
            </a:pPr>
            <a:r>
              <a:rPr lang="en-IN" sz="1600" dirty="0" smtClean="0"/>
              <a:t>Three Entities are involved for upgrade procedure Device(UE) manufacturer, Operator and Application server.</a:t>
            </a:r>
          </a:p>
          <a:p>
            <a:pPr marL="342900" indent="-342900">
              <a:buAutoNum type="arabicPeriod"/>
            </a:pPr>
            <a:r>
              <a:rPr lang="en-IN" sz="1600" dirty="0" smtClean="0"/>
              <a:t>For open market devices binary updates are pushed by device manufacturer.</a:t>
            </a:r>
          </a:p>
          <a:p>
            <a:pPr marL="342900" indent="-342900">
              <a:buAutoNum type="arabicPeriod"/>
            </a:pPr>
            <a:r>
              <a:rPr lang="en-IN" sz="1600" dirty="0" smtClean="0"/>
              <a:t>For operator owned devices binary is pushed either by operator or device manufacturer. </a:t>
            </a:r>
          </a:p>
          <a:p>
            <a:pPr marL="342900" indent="-342900">
              <a:buAutoNum type="arabicPeriod"/>
            </a:pPr>
            <a:r>
              <a:rPr lang="en-IN" sz="1600" dirty="0" smtClean="0"/>
              <a:t>Once binary is pushed into the device when exactly the upgrade procedure will be performed is up to UE implementation. </a:t>
            </a:r>
          </a:p>
          <a:p>
            <a:pPr marL="342900" indent="-342900">
              <a:buAutoNum type="arabicPeriod"/>
            </a:pPr>
            <a:r>
              <a:rPr lang="en-IN" sz="1600" dirty="0" smtClean="0"/>
              <a:t>Upgrade procedure is executed in the order of the minutes and during this period UE is not available for any services.</a:t>
            </a:r>
          </a:p>
          <a:p>
            <a:pPr marL="342900" indent="-342900">
              <a:buAutoNum type="arabicPeriod"/>
            </a:pPr>
            <a:r>
              <a:rPr lang="en-IN" sz="1600" dirty="0" smtClean="0"/>
              <a:t>Traditionally for smartphones only impacts of services was for the user thus smartphones seek the user input before such upgrade procedures are executed.</a:t>
            </a:r>
          </a:p>
          <a:p>
            <a:pPr marL="342900" indent="-342900">
              <a:buAutoNum type="arabicPeriod"/>
            </a:pPr>
            <a:endParaRPr lang="en-IN" dirty="0"/>
          </a:p>
        </p:txBody>
      </p:sp>
      <p:sp>
        <p:nvSpPr>
          <p:cNvPr id="8" name="TextBox 7"/>
          <p:cNvSpPr txBox="1"/>
          <p:nvPr/>
        </p:nvSpPr>
        <p:spPr>
          <a:xfrm>
            <a:off x="2421622" y="4785528"/>
            <a:ext cx="2416629" cy="369332"/>
          </a:xfrm>
          <a:prstGeom prst="rect">
            <a:avLst/>
          </a:prstGeom>
          <a:noFill/>
        </p:spPr>
        <p:txBody>
          <a:bodyPr wrap="square" rtlCol="0">
            <a:spAutoFit/>
          </a:bodyPr>
          <a:lstStyle/>
          <a:p>
            <a:r>
              <a:rPr lang="en-IN" dirty="0" smtClean="0"/>
              <a:t>Device manufacturer</a:t>
            </a:r>
            <a:endParaRPr lang="en-IN" dirty="0"/>
          </a:p>
        </p:txBody>
      </p:sp>
      <p:sp>
        <p:nvSpPr>
          <p:cNvPr id="11" name="Title 1"/>
          <p:cNvSpPr>
            <a:spLocks noGrp="1"/>
          </p:cNvSpPr>
          <p:nvPr>
            <p:ph type="title"/>
          </p:nvPr>
        </p:nvSpPr>
        <p:spPr/>
        <p:txBody>
          <a:bodyPr/>
          <a:lstStyle/>
          <a:p>
            <a:pPr algn="l"/>
            <a:r>
              <a:rPr lang="en-IN" altLang="ko-KR" u="sng" dirty="0"/>
              <a:t>Problem </a:t>
            </a:r>
            <a:r>
              <a:rPr lang="en-IN" altLang="ko-KR" u="sng" dirty="0" smtClean="0"/>
              <a:t>Statement#2(Background):</a:t>
            </a:r>
            <a:endParaRPr lang="en-IN" altLang="ko-KR" u="sng" dirty="0"/>
          </a:p>
        </p:txBody>
      </p:sp>
    </p:spTree>
    <p:extLst>
      <p:ext uri="{BB962C8B-B14F-4D97-AF65-F5344CB8AC3E}">
        <p14:creationId xmlns:p14="http://schemas.microsoft.com/office/powerpoint/2010/main" val="3035286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altLang="ko-KR" u="sng" dirty="0"/>
              <a:t>Problem </a:t>
            </a:r>
            <a:r>
              <a:rPr lang="en-IN" altLang="ko-KR" u="sng" dirty="0" smtClean="0"/>
              <a:t>Statement#2:</a:t>
            </a:r>
            <a:endParaRPr lang="en-IN" altLang="ko-KR" u="sng" dirty="0"/>
          </a:p>
        </p:txBody>
      </p:sp>
      <p:sp>
        <p:nvSpPr>
          <p:cNvPr id="5" name="Content Placeholder 2"/>
          <p:cNvSpPr>
            <a:spLocks noGrp="1"/>
          </p:cNvSpPr>
          <p:nvPr>
            <p:ph idx="1"/>
          </p:nvPr>
        </p:nvSpPr>
        <p:spPr>
          <a:xfrm>
            <a:off x="-1" y="906142"/>
            <a:ext cx="12083143" cy="5951858"/>
          </a:xfrm>
        </p:spPr>
        <p:txBody>
          <a:bodyPr>
            <a:normAutofit/>
          </a:bodyPr>
          <a:lstStyle/>
          <a:p>
            <a:pPr marL="584191" indent="-228600">
              <a:lnSpc>
                <a:spcPct val="100000"/>
              </a:lnSpc>
              <a:spcBef>
                <a:spcPts val="0"/>
              </a:spcBef>
              <a:spcAft>
                <a:spcPts val="0"/>
              </a:spcAft>
              <a:buFont typeface="+mj-lt"/>
              <a:buAutoNum type="arabicPeriod"/>
            </a:pPr>
            <a:r>
              <a:rPr lang="en-IN" sz="1600" dirty="0" smtClean="0"/>
              <a:t>UE becomes unavailable in the order of minutes whenever upgrades are performed by the UE. Further UEs become unavailable without Application server or core network having knowledge about it.</a:t>
            </a:r>
          </a:p>
          <a:p>
            <a:pPr marL="584191" indent="-228600">
              <a:lnSpc>
                <a:spcPct val="100000"/>
              </a:lnSpc>
              <a:spcBef>
                <a:spcPts val="0"/>
              </a:spcBef>
              <a:spcAft>
                <a:spcPts val="0"/>
              </a:spcAft>
              <a:buFont typeface="+mj-lt"/>
              <a:buAutoNum type="arabicPeriod"/>
            </a:pPr>
            <a:r>
              <a:rPr lang="en-IN" sz="1600" dirty="0" smtClean="0"/>
              <a:t>This can impact the critical operations of application server, if UE is responsible for it during the “unavailability period” of the UE. </a:t>
            </a:r>
          </a:p>
          <a:p>
            <a:pPr marL="584191" indent="-228600">
              <a:lnSpc>
                <a:spcPct val="100000"/>
              </a:lnSpc>
              <a:spcBef>
                <a:spcPts val="0"/>
              </a:spcBef>
              <a:spcAft>
                <a:spcPts val="0"/>
              </a:spcAft>
              <a:buFont typeface="+mj-lt"/>
              <a:buAutoNum type="arabicPeriod"/>
            </a:pPr>
            <a:r>
              <a:rPr lang="en-IN" sz="1600" dirty="0" smtClean="0"/>
              <a:t>Thus there is a need for co-ordination between UE and Network/Application Function. For example if application server is aware that UE will not be available for up to 3 minutes at 12 in the night due to the upgrades it can assign alternate(or backup) UE to perform the respective critical operation and take care that alternate UE does not get into upgrade operation during same period.</a:t>
            </a:r>
          </a:p>
          <a:p>
            <a:pPr marL="355591" indent="0">
              <a:lnSpc>
                <a:spcPct val="100000"/>
              </a:lnSpc>
              <a:spcBef>
                <a:spcPts val="0"/>
              </a:spcBef>
              <a:spcAft>
                <a:spcPts val="0"/>
              </a:spcAft>
              <a:buNone/>
            </a:pPr>
            <a:r>
              <a:rPr lang="en-IN" sz="1600" dirty="0" smtClean="0"/>
              <a:t>NOTE: Upgrade is just an example discussed here, UE becomes unavailable for other events too as discussed in earlier slides.</a:t>
            </a:r>
            <a:r>
              <a:rPr lang="en-IN" sz="1600" u="sng" dirty="0" smtClean="0"/>
              <a:t> </a:t>
            </a:r>
            <a:r>
              <a:rPr lang="en-IN" sz="1600" b="1" u="sng" dirty="0" smtClean="0"/>
              <a:t> </a:t>
            </a:r>
          </a:p>
        </p:txBody>
      </p:sp>
      <p:pic>
        <p:nvPicPr>
          <p:cNvPr id="3" name="Picture 2"/>
          <p:cNvPicPr>
            <a:picLocks noChangeAspect="1"/>
          </p:cNvPicPr>
          <p:nvPr/>
        </p:nvPicPr>
        <p:blipFill>
          <a:blip r:embed="rId2"/>
          <a:stretch>
            <a:fillRect/>
          </a:stretch>
        </p:blipFill>
        <p:spPr>
          <a:xfrm>
            <a:off x="4022586" y="4674998"/>
            <a:ext cx="720762" cy="859771"/>
          </a:xfrm>
          <a:prstGeom prst="rect">
            <a:avLst/>
          </a:prstGeom>
        </p:spPr>
      </p:pic>
      <p:pic>
        <p:nvPicPr>
          <p:cNvPr id="8" name="Picture 7"/>
          <p:cNvPicPr>
            <a:picLocks noChangeAspect="1"/>
          </p:cNvPicPr>
          <p:nvPr/>
        </p:nvPicPr>
        <p:blipFill>
          <a:blip r:embed="rId2"/>
          <a:stretch>
            <a:fillRect/>
          </a:stretch>
        </p:blipFill>
        <p:spPr>
          <a:xfrm>
            <a:off x="5884681" y="4680027"/>
            <a:ext cx="720762" cy="859771"/>
          </a:xfrm>
          <a:prstGeom prst="rect">
            <a:avLst/>
          </a:prstGeom>
        </p:spPr>
      </p:pic>
      <p:sp>
        <p:nvSpPr>
          <p:cNvPr id="15" name="Rectangle 14"/>
          <p:cNvSpPr/>
          <p:nvPr/>
        </p:nvSpPr>
        <p:spPr>
          <a:xfrm>
            <a:off x="4197270" y="3184254"/>
            <a:ext cx="2355925" cy="66697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Function or Core Network</a:t>
            </a:r>
          </a:p>
        </p:txBody>
      </p:sp>
      <p:cxnSp>
        <p:nvCxnSpPr>
          <p:cNvPr id="18" name="Straight Arrow Connector 17"/>
          <p:cNvCxnSpPr>
            <a:stCxn id="15" idx="2"/>
          </p:cNvCxnSpPr>
          <p:nvPr/>
        </p:nvCxnSpPr>
        <p:spPr>
          <a:xfrm flipH="1">
            <a:off x="5375232" y="3851228"/>
            <a:ext cx="1" cy="824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77208" y="4505598"/>
            <a:ext cx="2996457" cy="1169551"/>
          </a:xfrm>
          <a:prstGeom prst="rect">
            <a:avLst/>
          </a:prstGeom>
          <a:noFill/>
        </p:spPr>
        <p:txBody>
          <a:bodyPr wrap="square" rtlCol="0">
            <a:spAutoFit/>
          </a:bodyPr>
          <a:lstStyle/>
          <a:p>
            <a:r>
              <a:rPr lang="en-IN" sz="1000" b="1" u="sng" dirty="0" smtClean="0"/>
              <a:t>On UE side:</a:t>
            </a:r>
          </a:p>
          <a:p>
            <a:pPr marL="228600" indent="-228600">
              <a:buAutoNum type="arabicPeriod"/>
            </a:pPr>
            <a:r>
              <a:rPr lang="en-IN" sz="1000" dirty="0" smtClean="0"/>
              <a:t>UEs have received the binary. UE-1 &amp; UE-2 has decided to perform upgrade procedure.</a:t>
            </a:r>
          </a:p>
          <a:p>
            <a:pPr marL="228600" indent="-228600">
              <a:buAutoNum type="arabicPeriod"/>
            </a:pPr>
            <a:r>
              <a:rPr lang="en-IN" sz="1000" dirty="0" smtClean="0"/>
              <a:t>Both UE-1 &amp;&amp; UE-2 decides to perform upgrade operation at 12 in the night. </a:t>
            </a:r>
          </a:p>
          <a:p>
            <a:pPr marL="228600" indent="-228600">
              <a:buAutoNum type="arabicPeriod"/>
            </a:pPr>
            <a:r>
              <a:rPr lang="en-IN" sz="1000" dirty="0" smtClean="0"/>
              <a:t>They starts upgrade procedure at 12 in the night and becomes unavailable to the network.</a:t>
            </a:r>
            <a:endParaRPr lang="en-IN" sz="1000" dirty="0"/>
          </a:p>
        </p:txBody>
      </p:sp>
      <p:sp>
        <p:nvSpPr>
          <p:cNvPr id="21" name="TextBox 20"/>
          <p:cNvSpPr txBox="1"/>
          <p:nvPr/>
        </p:nvSpPr>
        <p:spPr>
          <a:xfrm>
            <a:off x="7640164" y="3184253"/>
            <a:ext cx="4150217" cy="1631216"/>
          </a:xfrm>
          <a:prstGeom prst="rect">
            <a:avLst/>
          </a:prstGeom>
          <a:noFill/>
        </p:spPr>
        <p:txBody>
          <a:bodyPr wrap="square" rtlCol="0">
            <a:spAutoFit/>
          </a:bodyPr>
          <a:lstStyle/>
          <a:p>
            <a:r>
              <a:rPr lang="en-IN" sz="1000" b="1" u="sng" dirty="0" smtClean="0"/>
              <a:t>On Application Function side:</a:t>
            </a:r>
          </a:p>
          <a:p>
            <a:pPr marL="228600" indent="-228600">
              <a:buFont typeface="+mj-lt"/>
              <a:buAutoNum type="arabicPeriod" startAt="4"/>
            </a:pPr>
            <a:r>
              <a:rPr lang="en-IN" sz="1000" dirty="0" smtClean="0"/>
              <a:t>At 12:01 an event occurs due to which the UE-1 is required to gather some data in the UE-1 environment. Thus Application Function is trying to reach the UE-1.  UE-1 is unavailable. </a:t>
            </a:r>
            <a:endParaRPr lang="en-IN" sz="1000" dirty="0"/>
          </a:p>
          <a:p>
            <a:pPr marL="228600" indent="-228600">
              <a:buFont typeface="+mj-lt"/>
              <a:buAutoNum type="arabicPeriod" startAt="4"/>
            </a:pPr>
            <a:r>
              <a:rPr lang="en-IN" sz="1000" dirty="0" smtClean="0"/>
              <a:t>AF tries to reach UE-2, UE-2 is also not available. </a:t>
            </a:r>
          </a:p>
          <a:p>
            <a:pPr marL="228600" indent="-228600">
              <a:buFont typeface="+mj-lt"/>
              <a:buAutoNum type="arabicPeriod" startAt="4"/>
            </a:pPr>
            <a:r>
              <a:rPr lang="en-IN" sz="1000" dirty="0" smtClean="0"/>
              <a:t>AF is wondering why both the UEs are not reachable and are not aware how long they are not available.</a:t>
            </a:r>
          </a:p>
          <a:p>
            <a:endParaRPr lang="en-IN" sz="1000" dirty="0"/>
          </a:p>
          <a:p>
            <a:r>
              <a:rPr lang="en-IN" sz="1000" dirty="0" smtClean="0"/>
              <a:t>This non co-ordination of “unavailability time” can have impacts to the services of application function.</a:t>
            </a:r>
          </a:p>
        </p:txBody>
      </p:sp>
      <p:sp>
        <p:nvSpPr>
          <p:cNvPr id="22" name="Rectangle 21"/>
          <p:cNvSpPr/>
          <p:nvPr/>
        </p:nvSpPr>
        <p:spPr>
          <a:xfrm>
            <a:off x="4110182" y="4725071"/>
            <a:ext cx="2573638" cy="8844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sp>
        <p:nvSpPr>
          <p:cNvPr id="23" name="TextBox 22"/>
          <p:cNvSpPr txBox="1"/>
          <p:nvPr/>
        </p:nvSpPr>
        <p:spPr>
          <a:xfrm>
            <a:off x="4110182" y="5752760"/>
            <a:ext cx="720762" cy="369332"/>
          </a:xfrm>
          <a:prstGeom prst="rect">
            <a:avLst/>
          </a:prstGeom>
          <a:noFill/>
        </p:spPr>
        <p:txBody>
          <a:bodyPr wrap="square" rtlCol="0">
            <a:spAutoFit/>
          </a:bodyPr>
          <a:lstStyle/>
          <a:p>
            <a:r>
              <a:rPr lang="en-IN" dirty="0" smtClean="0"/>
              <a:t>UE-1</a:t>
            </a:r>
            <a:endParaRPr lang="en-IN" dirty="0"/>
          </a:p>
        </p:txBody>
      </p:sp>
      <p:sp>
        <p:nvSpPr>
          <p:cNvPr id="24" name="TextBox 23"/>
          <p:cNvSpPr txBox="1"/>
          <p:nvPr/>
        </p:nvSpPr>
        <p:spPr>
          <a:xfrm>
            <a:off x="6019794" y="5765111"/>
            <a:ext cx="720762" cy="369332"/>
          </a:xfrm>
          <a:prstGeom prst="rect">
            <a:avLst/>
          </a:prstGeom>
          <a:noFill/>
        </p:spPr>
        <p:txBody>
          <a:bodyPr wrap="square" rtlCol="0">
            <a:spAutoFit/>
          </a:bodyPr>
          <a:lstStyle/>
          <a:p>
            <a:r>
              <a:rPr lang="en-IN" dirty="0" smtClean="0"/>
              <a:t>UE-2</a:t>
            </a:r>
            <a:endParaRPr lang="en-IN" dirty="0"/>
          </a:p>
        </p:txBody>
      </p:sp>
    </p:spTree>
    <p:extLst>
      <p:ext uri="{BB962C8B-B14F-4D97-AF65-F5344CB8AC3E}">
        <p14:creationId xmlns:p14="http://schemas.microsoft.com/office/powerpoint/2010/main" val="1881001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r>
              <a:rPr lang="en-US" dirty="0"/>
              <a:t>Proposed </a:t>
            </a:r>
            <a:r>
              <a:rPr lang="en-US" dirty="0" smtClean="0"/>
              <a:t>SID Objectives: </a:t>
            </a:r>
            <a:r>
              <a:rPr lang="en-IN" dirty="0" smtClean="0"/>
              <a:t>Seamless </a:t>
            </a:r>
            <a:r>
              <a:rPr lang="en-IN" dirty="0"/>
              <a:t>UE context </a:t>
            </a:r>
            <a:r>
              <a:rPr lang="en-IN" dirty="0" smtClean="0"/>
              <a:t>recovery</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9"/>
            <a:ext cx="11744926" cy="4462776"/>
          </a:xfrm>
        </p:spPr>
        <p:txBody>
          <a:bodyPr>
            <a:normAutofit/>
          </a:bodyPr>
          <a:lstStyle/>
          <a:p>
            <a:pPr hangingPunct="0"/>
            <a:r>
              <a:rPr lang="en-GB" dirty="0"/>
              <a:t>Following objectives are expected to be </a:t>
            </a:r>
            <a:r>
              <a:rPr lang="en-GB" dirty="0" smtClean="0"/>
              <a:t>studied:</a:t>
            </a:r>
          </a:p>
          <a:p>
            <a:pPr marL="0" indent="0" hangingPunct="0">
              <a:buNone/>
            </a:pPr>
            <a:endParaRPr lang="en-IN" dirty="0"/>
          </a:p>
          <a:p>
            <a:pPr lvl="1" hangingPunct="0">
              <a:buFont typeface="Wingdings" panose="05000000000000000000" pitchFamily="2" charset="2"/>
              <a:buChar char="Ø"/>
            </a:pPr>
            <a:r>
              <a:rPr lang="en-GB" dirty="0" smtClean="0"/>
              <a:t>Study </a:t>
            </a:r>
            <a:r>
              <a:rPr lang="en-GB" dirty="0"/>
              <a:t>the mechanisms in which the “unavailability period” is determined for the UE based on co-ordination between UE-5GC and 5GC-AF(s).</a:t>
            </a:r>
            <a:endParaRPr lang="en-IN" dirty="0"/>
          </a:p>
          <a:p>
            <a:pPr lvl="1" hangingPunct="0">
              <a:buFont typeface="Wingdings" panose="05000000000000000000" pitchFamily="2" charset="2"/>
              <a:buChar char="Ø"/>
            </a:pPr>
            <a:r>
              <a:rPr lang="en-GB" dirty="0" smtClean="0"/>
              <a:t>Study </a:t>
            </a:r>
            <a:r>
              <a:rPr lang="en-GB" dirty="0"/>
              <a:t>the mechanisms for zero or minimal impact on the UEs context at both UE and network side (</a:t>
            </a:r>
            <a:r>
              <a:rPr lang="en-GB" dirty="0" err="1"/>
              <a:t>e.g</a:t>
            </a:r>
            <a:r>
              <a:rPr lang="en-GB" dirty="0"/>
              <a:t> AMF, SMF) when UE gets into RM-DEREGISTERED state and re-register again.</a:t>
            </a:r>
            <a:endParaRPr lang="en-IN" dirty="0"/>
          </a:p>
          <a:p>
            <a:pPr lvl="1" hangingPunct="0">
              <a:buFont typeface="Wingdings" panose="05000000000000000000" pitchFamily="2" charset="2"/>
              <a:buChar char="Ø"/>
            </a:pPr>
            <a:r>
              <a:rPr lang="en-GB" dirty="0" smtClean="0"/>
              <a:t>Study </a:t>
            </a:r>
            <a:r>
              <a:rPr lang="en-GB" dirty="0"/>
              <a:t>the mechanisms for minimizing session management and upper layer service interruptions when UE gets into RM-DEREGISTERED state and re-register again.</a:t>
            </a:r>
            <a:endParaRPr lang="en-IN" dirty="0"/>
          </a:p>
          <a:p>
            <a:pPr lvl="1" hangingPunct="0">
              <a:buFont typeface="Wingdings" panose="05000000000000000000" pitchFamily="2" charset="2"/>
              <a:buChar char="Ø"/>
            </a:pPr>
            <a:r>
              <a:rPr lang="en-GB" dirty="0" smtClean="0"/>
              <a:t>Study </a:t>
            </a:r>
            <a:r>
              <a:rPr lang="en-GB" dirty="0"/>
              <a:t>the mechanisms in which minimal signalling impact is incurred on network when UE gets into RM-DEREGISTERED state and re-register again.</a:t>
            </a:r>
            <a:endParaRPr lang="en-IN" dirty="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642932059"/>
      </p:ext>
    </p:extLst>
  </p:cSld>
  <p:clrMapOvr>
    <a:masterClrMapping/>
  </p:clrMapOvr>
  <p:timing>
    <p:tnLst>
      <p:par>
        <p:cTn id="1" dur="indefinite" restart="never" nodeType="tmRoot"/>
      </p:par>
    </p:tnLst>
  </p:timing>
</p:sld>
</file>

<file path=ppt/theme/theme1.xml><?xml version="1.0" encoding="utf-8"?>
<a:theme xmlns:a="http://schemas.openxmlformats.org/drawingml/2006/main" name="6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맑은 고딕"/>
        <a:cs typeface=""/>
      </a:majorFont>
      <a:minorFont>
        <a:latin typeface="Calibri"/>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Mod val="40000"/>
            <a:lumOff val="60000"/>
          </a:schemeClr>
        </a:solidFill>
        <a:ln>
          <a:noFill/>
        </a:ln>
      </a:spPr>
      <a:bodyPr rtlCol="0" anchor="ctr"/>
      <a:lstStyle>
        <a:defPPr marL="92075" indent="-92075" algn="ctr">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12345</TotalTime>
  <Words>1198</Words>
  <Application>Microsoft Office PowerPoint</Application>
  <PresentationFormat>Widescreen</PresentationFormat>
  <Paragraphs>111</Paragraphs>
  <Slides>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맑은 고딕</vt:lpstr>
      <vt:lpstr>Arial</vt:lpstr>
      <vt:lpstr>Calibri</vt:lpstr>
      <vt:lpstr>굴림</vt:lpstr>
      <vt:lpstr>Symbol</vt:lpstr>
      <vt:lpstr>Titillium</vt:lpstr>
      <vt:lpstr>Verdana</vt:lpstr>
      <vt:lpstr>Wingdings</vt:lpstr>
      <vt:lpstr>6_간지_마스터</vt:lpstr>
      <vt:lpstr>Discussion on Seamless UE context recovery (Samsung)  </vt:lpstr>
      <vt:lpstr>Problem Statement#1:</vt:lpstr>
      <vt:lpstr>Problem Statement#1(contd):</vt:lpstr>
      <vt:lpstr>Signalling per UE during re-registration.</vt:lpstr>
      <vt:lpstr>Observations in legacy handling.</vt:lpstr>
      <vt:lpstr>Problem Statement#2(Background):</vt:lpstr>
      <vt:lpstr>Problem Statement#2:</vt:lpstr>
      <vt:lpstr>Proposed SID Objectives: Seamless UE context recovery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sreekanth.v</dc:creator>
  <cp:lastModifiedBy>Lalit Kumar/Standards /SRI-Bangalore/Staff Engineer/삼성전자</cp:lastModifiedBy>
  <cp:revision>1634</cp:revision>
  <dcterms:created xsi:type="dcterms:W3CDTF">2018-11-13T10:58:46Z</dcterms:created>
  <dcterms:modified xsi:type="dcterms:W3CDTF">2021-08-10T20:03:15Z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